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6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F1103E-E410-4A3E-83ED-51B804882CD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F3C1B3-D5CD-4461-8CA1-5DB43C9750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1D6ADB-29BA-46A9-92A1-9D2B6F8B5B7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3DF706-BE3C-4586-85B3-6F51CD0FB06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C3FE81-CCD9-4796-BEC6-C629A7B05A1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B7CA6E-FCDD-4280-A70D-D401FDAC06C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C1CF96-9101-460A-812F-413378CF76E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18F94-66FD-4644-9EB5-66F10306E3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2E0E66-DB42-4153-9C66-944EE57B5BE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C2DE64-6470-4163-8145-366552BED9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B03176-E337-4BDC-8BA1-491321DF946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0F49BB-7AC5-4F19-BC8B-CAE91FED91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/>
            </a:lvl1pPr>
          </a:lstStyle>
          <a:p>
            <a:pPr>
              <a:defRPr/>
            </a:pPr>
            <a:fld id="{141570A2-DD11-47EA-8BC6-F55AA15205D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ro-RO" sz="1400" b="1" smtClean="0">
                <a:cs typeface="Arial" charset="0"/>
              </a:rPr>
              <a:t>ASIA DE VEST ŞI DE SUD-VEST</a:t>
            </a:r>
            <a:endParaRPr lang="en-US" sz="1400" b="1" smtClean="0">
              <a:cs typeface="Arial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209800" y="3810000"/>
            <a:ext cx="6400800" cy="1295400"/>
          </a:xfrm>
        </p:spPr>
        <p:txBody>
          <a:bodyPr/>
          <a:lstStyle/>
          <a:p>
            <a:pPr eaLnBrk="1" hangingPunct="1"/>
            <a:r>
              <a:rPr lang="ro-RO" sz="1000" smtClean="0"/>
              <a:t>(Adaptat după </a:t>
            </a:r>
            <a:r>
              <a:rPr lang="ro-RO" sz="1000" i="1" smtClean="0"/>
              <a:t>Manualul de Geografie</a:t>
            </a:r>
            <a:r>
              <a:rPr lang="en-GB" sz="1000" i="1" smtClean="0"/>
              <a:t>,</a:t>
            </a:r>
            <a:r>
              <a:rPr lang="ro-RO" sz="1000" smtClean="0"/>
              <a:t> </a:t>
            </a:r>
            <a:r>
              <a:rPr lang="ro-RO" sz="1000" i="1" smtClean="0"/>
              <a:t>clasa a VII </a:t>
            </a:r>
            <a:r>
              <a:rPr lang="it-IT" sz="1000" i="1" smtClean="0"/>
              <a:t>-a</a:t>
            </a:r>
            <a:r>
              <a:rPr lang="it-IT" sz="1000" smtClean="0"/>
              <a:t>, Silviu Neguţ, Gabriela Apostol</a:t>
            </a:r>
            <a:r>
              <a:rPr lang="en-US" sz="1000" smtClean="0"/>
              <a:t>)</a:t>
            </a:r>
          </a:p>
          <a:p>
            <a:pPr eaLnBrk="1" hangingPunct="1"/>
            <a:endParaRPr lang="ro-RO" sz="1000" smtClean="0"/>
          </a:p>
          <a:p>
            <a:pPr eaLnBrk="1" hangingPunct="1"/>
            <a:endParaRPr lang="en-US" sz="1000" smtClean="0"/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457200" y="228600"/>
            <a:ext cx="800100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 dirty="0" smtClean="0"/>
              <a:t>Examenul de bacalaureat naţional 2014</a:t>
            </a:r>
            <a:endParaRPr lang="en-US" sz="1000" dirty="0" smtClean="0"/>
          </a:p>
          <a:p>
            <a:r>
              <a:rPr lang="ro-RO" sz="1000" dirty="0" smtClean="0"/>
              <a:t>Proba de evaluare a competenţelor digitale – document de lucru</a:t>
            </a:r>
            <a:endParaRPr lang="ro-RO" sz="1000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/>
          <a:lstStyle/>
          <a:p>
            <a:pPr algn="l"/>
            <a:r>
              <a:rPr lang="ro-RO" sz="1000" dirty="0" smtClean="0">
                <a:latin typeface="Arial" pitchFamily="34" charset="0"/>
                <a:cs typeface="Arial" pitchFamily="34" charset="0"/>
              </a:rPr>
              <a:t>Examenul de bacalaureat naţional 2014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US" sz="1000" dirty="0" smtClean="0">
                <a:latin typeface="Arial" pitchFamily="34" charset="0"/>
                <a:cs typeface="Arial" pitchFamily="34" charset="0"/>
              </a:rPr>
            </a:br>
            <a:r>
              <a:rPr lang="ro-RO" sz="1000" dirty="0" smtClean="0">
                <a:latin typeface="Arial" pitchFamily="34" charset="0"/>
                <a:cs typeface="Arial" pitchFamily="34" charset="0"/>
              </a:rPr>
              <a:t>Proba de evaluare a competenţelor digitale – document de lucru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143000"/>
            <a:ext cx="4876800" cy="3886200"/>
          </a:xfrm>
        </p:spPr>
        <p:txBody>
          <a:bodyPr/>
          <a:lstStyle/>
          <a:p>
            <a:pPr marL="114300" indent="423863" algn="just" eaLnBrk="1" hangingPunct="1">
              <a:buFont typeface="Symbol" pitchFamily="18" charset="2"/>
              <a:buNone/>
            </a:pPr>
            <a:r>
              <a:rPr lang="ro-RO" sz="1200" dirty="0" smtClean="0"/>
              <a:t>Această regiune </a:t>
            </a:r>
            <a:r>
              <a:rPr lang="en-GB" sz="1200" dirty="0" err="1" smtClean="0"/>
              <a:t>geografic</a:t>
            </a:r>
            <a:r>
              <a:rPr lang="ro-RO" sz="1200" dirty="0" smtClean="0"/>
              <a:t>ă se află în partea de vest a continentului, la contactul cu Europa şi Africa. Are, în cea mai mare parte, limite marine, cele terestre fiind prezente numai în est, unde se învecinează cu Asia de Sud, şi pe o mică porţiune în nord, unde se întinde lanţul muntos Caucaz, care constituie graniţa dintre Asia şi Europa. Deşi deţine numai o şeptime din suprafaţa Asiei şi mai puţin de o zecime din populaţia acesteia, Asia de Vest şi de </a:t>
            </a:r>
            <a:r>
              <a:rPr lang="ro-RO" sz="1200" dirty="0" err="1" smtClean="0"/>
              <a:t>Sud-Vest</a:t>
            </a:r>
            <a:r>
              <a:rPr lang="ro-RO" sz="1200" dirty="0" smtClean="0"/>
              <a:t> concentrează peste o</a:t>
            </a:r>
            <a:r>
              <a:rPr lang="en-US" sz="1200" dirty="0" smtClean="0"/>
              <a:t> t</a:t>
            </a:r>
            <a:r>
              <a:rPr lang="ro-RO" sz="1200" dirty="0" err="1" smtClean="0"/>
              <a:t>reime</a:t>
            </a:r>
            <a:r>
              <a:rPr lang="ro-RO" sz="1200" dirty="0" smtClean="0"/>
              <a:t> din ţările </a:t>
            </a:r>
            <a:r>
              <a:rPr lang="ro-RO" sz="1200" dirty="0" err="1" smtClean="0"/>
              <a:t>continentului.Totodată</a:t>
            </a:r>
            <a:r>
              <a:rPr lang="ro-RO" sz="1200" dirty="0" smtClean="0"/>
              <a:t> este regiunea din Asia cu cea mai mare varietate de populaţii: arabi, persani şi turci – care formează majoritatea, evrei, armeni, greci, azeri, georgieni ş.a. Armenii, evreii şi grecii sunt printre cele mai vechi popoare ale lumii. </a:t>
            </a:r>
          </a:p>
          <a:p>
            <a:pPr marL="114300" indent="423863" algn="just" eaLnBrk="1" hangingPunct="1">
              <a:buFont typeface="Symbol" pitchFamily="18" charset="2"/>
              <a:buNone/>
            </a:pPr>
            <a:r>
              <a:rPr lang="ro-RO" sz="1200" dirty="0" smtClean="0"/>
              <a:t>Asia de Vest şi de </a:t>
            </a:r>
            <a:r>
              <a:rPr lang="ro-RO" sz="1200" dirty="0" err="1" smtClean="0"/>
              <a:t>Sud-Vest</a:t>
            </a:r>
            <a:r>
              <a:rPr lang="ro-RO" sz="1200" dirty="0" smtClean="0"/>
              <a:t> este cea mai bogată regiune din lume în petrol şi gaze naturale.</a:t>
            </a:r>
            <a:endParaRPr lang="en-US" sz="1200" dirty="0" smtClean="0"/>
          </a:p>
          <a:p>
            <a:pPr marL="114300" indent="423863" algn="just" eaLnBrk="1" hangingPunct="1">
              <a:buFont typeface="Symbol" pitchFamily="18" charset="2"/>
              <a:buNone/>
            </a:pPr>
            <a:r>
              <a:rPr lang="ro-RO" sz="1200" dirty="0" smtClean="0"/>
              <a:t>Ca dezvoltare economică, ţările de aici au niveluri diferite.</a:t>
            </a:r>
            <a:endParaRPr lang="en-US" sz="1200" dirty="0" smtClean="0"/>
          </a:p>
          <a:p>
            <a:pPr marL="114300" indent="423863" algn="just" eaLnBrk="1" hangingPunct="1">
              <a:buFont typeface="Symbol" pitchFamily="18" charset="2"/>
              <a:buNone/>
            </a:pPr>
            <a:r>
              <a:rPr lang="en-US" sz="1200" dirty="0" smtClean="0"/>
              <a:t> </a:t>
            </a:r>
            <a:r>
              <a:rPr lang="ro-RO" sz="1200" dirty="0" smtClean="0"/>
              <a:t>În ansamblu, Asia de Vest şi de Sud–Vest este o regiune de platouri vechi, constând din: două peninsule, Arabia şi Asia Mică, ocupate de platouri înconjurate de munţi; Podişul Iranian, desfăşurat la est de Golful Persic; o câmpie joasă şi fertilă, Câmpia Mesopotamiei.</a:t>
            </a:r>
            <a:r>
              <a:rPr lang="ro-RO" sz="1200" b="1" dirty="0" smtClean="0"/>
              <a:t> </a:t>
            </a:r>
            <a:r>
              <a:rPr lang="ro-RO" sz="1200" dirty="0" smtClean="0"/>
              <a:t>[…] </a:t>
            </a:r>
            <a:endParaRPr lang="en-US" sz="1200" dirty="0" smtClean="0"/>
          </a:p>
        </p:txBody>
      </p:sp>
      <p:pic>
        <p:nvPicPr>
          <p:cNvPr id="3076" name="Picture 12" descr="comp_i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638800" y="1981200"/>
            <a:ext cx="2657475" cy="2657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487362"/>
          </a:xfrm>
        </p:spPr>
        <p:txBody>
          <a:bodyPr/>
          <a:lstStyle/>
          <a:p>
            <a:pPr algn="l"/>
            <a:r>
              <a:rPr lang="ro-RO" sz="1000" dirty="0" smtClean="0">
                <a:latin typeface="Arial" pitchFamily="34" charset="0"/>
                <a:cs typeface="Arial" pitchFamily="34" charset="0"/>
              </a:rPr>
              <a:t>Examenul de bacalaureat naţional 2014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US" sz="1000" dirty="0" smtClean="0">
                <a:latin typeface="Arial" pitchFamily="34" charset="0"/>
                <a:cs typeface="Arial" pitchFamily="34" charset="0"/>
              </a:rPr>
            </a:br>
            <a:r>
              <a:rPr lang="ro-RO" sz="1000" dirty="0" smtClean="0">
                <a:latin typeface="Arial" pitchFamily="34" charset="0"/>
                <a:cs typeface="Arial" pitchFamily="34" charset="0"/>
              </a:rPr>
              <a:t>Proba de evaluare a competenţelor digitale – document de lucru</a:t>
            </a:r>
            <a:endParaRPr lang="en-GB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838200"/>
            <a:ext cx="8229600" cy="4343400"/>
          </a:xfrm>
        </p:spPr>
        <p:txBody>
          <a:bodyPr/>
          <a:lstStyle/>
          <a:p>
            <a:pPr marL="609600" indent="-609600" algn="just" eaLnBrk="1" hangingPunct="1">
              <a:buFontTx/>
              <a:buNone/>
            </a:pPr>
            <a:r>
              <a:rPr lang="ro-RO" sz="1200" dirty="0" smtClean="0"/>
              <a:t>Clasificarea ţărilor Asiei de Vest şi de </a:t>
            </a:r>
            <a:r>
              <a:rPr lang="ro-RO" sz="1200" dirty="0" err="1" smtClean="0"/>
              <a:t>Sud-Vest</a:t>
            </a:r>
            <a:r>
              <a:rPr lang="ro-RO" sz="1200" dirty="0" smtClean="0"/>
              <a:t>:</a:t>
            </a:r>
            <a:endParaRPr lang="en-US" sz="1200" dirty="0" smtClean="0"/>
          </a:p>
          <a:p>
            <a:pPr marL="990600" lvl="1" indent="-533400" algn="just" eaLnBrk="1" hangingPunct="1">
              <a:buFontTx/>
              <a:buAutoNum type="arabicPeriod"/>
            </a:pPr>
            <a:r>
              <a:rPr lang="ro-RO" sz="1200" dirty="0" smtClean="0"/>
              <a:t>Orientul Apropiat: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Turcia, capitala: Ankara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Cipru, capitala: Nicosia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Siria, capitala: Damasc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Liban, capitala: Beirut</a:t>
            </a:r>
            <a:endParaRPr lang="en-US" sz="1200" dirty="0" smtClean="0"/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Israel, capitala: Ierusalim </a:t>
            </a:r>
            <a:endParaRPr lang="en-US" sz="1200" dirty="0" smtClean="0"/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Iordania, capitala: Amman	</a:t>
            </a:r>
            <a:endParaRPr lang="en-US" sz="1200" dirty="0" smtClean="0"/>
          </a:p>
          <a:p>
            <a:pPr marL="990600" lvl="1" indent="-533400" algn="just" eaLnBrk="1" hangingPunct="1">
              <a:buFontTx/>
              <a:buAutoNum type="arabicPeriod"/>
            </a:pPr>
            <a:r>
              <a:rPr lang="ro-RO" sz="1200" dirty="0" smtClean="0"/>
              <a:t>Orientul Mijlociu: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Arabia Saudită, capitala: Riyadh</a:t>
            </a:r>
            <a:endParaRPr lang="en-US" sz="1200" dirty="0" smtClean="0"/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Yemen, capitala: San</a:t>
            </a:r>
            <a:r>
              <a:rPr lang="en-GB" sz="1200" dirty="0" smtClean="0"/>
              <a:t>’a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Oman, capitala: Muscat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Emiratele Arabe Unite, capitala:</a:t>
            </a:r>
            <a:r>
              <a:rPr lang="en-US" sz="1200" dirty="0" smtClean="0"/>
              <a:t> </a:t>
            </a:r>
            <a:r>
              <a:rPr lang="ro-RO" sz="1200" dirty="0" smtClean="0"/>
              <a:t>Abu Dhabi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Qatar, capitala: Doha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Bahrain, capitala: Manama</a:t>
            </a:r>
            <a:r>
              <a:rPr lang="en-US" sz="1200" dirty="0" smtClean="0"/>
              <a:t> […]</a:t>
            </a:r>
            <a:endParaRPr lang="ro-RO" sz="1200" dirty="0" smtClean="0"/>
          </a:p>
          <a:p>
            <a:pPr marL="990600" lvl="1" indent="-533400" algn="just" eaLnBrk="1" hangingPunct="1">
              <a:buFontTx/>
              <a:buAutoNum type="arabicPeriod"/>
            </a:pPr>
            <a:r>
              <a:rPr lang="ro-RO" sz="1200" dirty="0" smtClean="0"/>
              <a:t>Alte ţări: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Armenia, capitala: Erevan</a:t>
            </a:r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ro-RO" sz="1200" dirty="0" smtClean="0"/>
              <a:t>Georgia, capitala: Tbilisi</a:t>
            </a:r>
            <a:endParaRPr lang="en-US" sz="1200" dirty="0" smtClean="0"/>
          </a:p>
          <a:p>
            <a:pPr marL="1562100" lvl="2" indent="-457200" algn="just" eaLnBrk="1" hangingPunct="1">
              <a:buFontTx/>
              <a:buAutoNum type="alphaLcParenR"/>
            </a:pPr>
            <a:r>
              <a:rPr lang="en-US" sz="1200" dirty="0" smtClean="0"/>
              <a:t>Azerbaijan, </a:t>
            </a:r>
            <a:r>
              <a:rPr lang="ro-RO" sz="1200" dirty="0" smtClean="0"/>
              <a:t>capitala</a:t>
            </a:r>
            <a:r>
              <a:rPr lang="en-GB" sz="1200" dirty="0" smtClean="0"/>
              <a:t>:</a:t>
            </a:r>
            <a:r>
              <a:rPr lang="ro-RO" sz="1200" dirty="0" smtClean="0"/>
              <a:t> Baku</a:t>
            </a:r>
          </a:p>
          <a:p>
            <a:pPr marL="609600" indent="-609600" eaLnBrk="1" hangingPunct="1">
              <a:buFontTx/>
              <a:buNone/>
            </a:pPr>
            <a:endParaRPr lang="en-GB" sz="1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120</TotalTime>
  <Words>326</Words>
  <Application>Microsoft Office PowerPoint</Application>
  <PresentationFormat>Expunere pe ecran (4:3)</PresentationFormat>
  <Paragraphs>29</Paragraphs>
  <Slides>3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3</vt:i4>
      </vt:variant>
    </vt:vector>
  </HeadingPairs>
  <TitlesOfParts>
    <vt:vector size="4" baseType="lpstr">
      <vt:lpstr>Default Design</vt:lpstr>
      <vt:lpstr>ASIA DE VEST ŞI DE SUD-VEST</vt:lpstr>
      <vt:lpstr>Examenul de bacalaureat naţional 2014 Proba de evaluare a competenţelor digitale – document de lucru</vt:lpstr>
      <vt:lpstr>Examenul de bacalaureat naţional 2014 Proba de evaluare a competenţelor digitale – document de lucru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ALTE ROMANE  REALISTE INTERBELICE</dc:title>
  <dc:creator>CNEE</dc:creator>
  <cp:lastModifiedBy>Informatica</cp:lastModifiedBy>
  <cp:revision>38</cp:revision>
  <cp:lastPrinted>1601-01-01T00:00:00Z</cp:lastPrinted>
  <dcterms:created xsi:type="dcterms:W3CDTF">1601-01-01T00:00:00Z</dcterms:created>
  <dcterms:modified xsi:type="dcterms:W3CDTF">2014-06-18T07:04:16Z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